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 autoCompressPictures="0">
  <p:sldMasterIdLst>
    <p:sldMasterId id="2147483653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7620000" cy="10160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086" y="-8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466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466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466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466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466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466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>
            <a:spLocks noGrp="1" noRot="1" noChangeAspect="1"/>
          </p:cNvSpPr>
          <p:nvPr>
            <p:ph type="sldImg" idx="2"/>
          </p:nvPr>
        </p:nvSpPr>
        <p:spPr>
          <a:xfrm>
            <a:off x="1270250" y="762000"/>
            <a:ext cx="5080250" cy="380999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762000" y="4826000"/>
            <a:ext cx="6096000" cy="4572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sz="1466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 txBox="1">
            <a:spLocks noGrp="1"/>
          </p:cNvSpPr>
          <p:nvPr>
            <p:ph type="ctrTitle"/>
          </p:nvPr>
        </p:nvSpPr>
        <p:spPr>
          <a:xfrm>
            <a:off x="914400" y="3048000"/>
            <a:ext cx="8331200" cy="121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SzPct val="100000"/>
              <a:defRPr sz="4800"/>
            </a:lvl1pPr>
            <a:lvl2pPr algn="ctr">
              <a:spcBef>
                <a:spcPts val="0"/>
              </a:spcBef>
              <a:buSzPct val="100000"/>
              <a:defRPr sz="4800"/>
            </a:lvl2pPr>
            <a:lvl3pPr algn="ctr">
              <a:spcBef>
                <a:spcPts val="0"/>
              </a:spcBef>
              <a:buSzPct val="100000"/>
              <a:defRPr sz="4800"/>
            </a:lvl3pPr>
            <a:lvl4pPr algn="ctr">
              <a:spcBef>
                <a:spcPts val="0"/>
              </a:spcBef>
              <a:buSzPct val="100000"/>
              <a:defRPr sz="4800"/>
            </a:lvl4pPr>
            <a:lvl5pPr algn="ctr">
              <a:spcBef>
                <a:spcPts val="0"/>
              </a:spcBef>
              <a:buSzPct val="100000"/>
              <a:defRPr sz="4800"/>
            </a:lvl5pPr>
            <a:lvl6pPr algn="ctr">
              <a:spcBef>
                <a:spcPts val="0"/>
              </a:spcBef>
              <a:buSzPct val="100000"/>
              <a:defRPr sz="4800"/>
            </a:lvl6pPr>
            <a:lvl7pPr algn="ctr">
              <a:spcBef>
                <a:spcPts val="0"/>
              </a:spcBef>
              <a:buSzPct val="100000"/>
              <a:defRPr sz="4800"/>
            </a:lvl7pPr>
            <a:lvl8pPr algn="ctr">
              <a:spcBef>
                <a:spcPts val="0"/>
              </a:spcBef>
              <a:buSzPct val="100000"/>
              <a:defRPr sz="4800"/>
            </a:lvl8pPr>
            <a:lvl9pPr algn="ctr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ubTitle" idx="1"/>
          </p:nvPr>
        </p:nvSpPr>
        <p:spPr>
          <a:xfrm>
            <a:off x="1828800" y="4572000"/>
            <a:ext cx="6502399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SzPct val="100000"/>
              <a:defRPr sz="3200"/>
            </a:lvl1pPr>
            <a:lvl2pPr algn="ctr">
              <a:spcBef>
                <a:spcPts val="0"/>
              </a:spcBef>
              <a:buSzPct val="100000"/>
              <a:defRPr sz="3200"/>
            </a:lvl2pPr>
            <a:lvl3pPr algn="ctr">
              <a:spcBef>
                <a:spcPts val="0"/>
              </a:spcBef>
              <a:buSzPct val="100000"/>
              <a:defRPr sz="3200"/>
            </a:lvl3pPr>
            <a:lvl4pPr algn="ctr">
              <a:spcBef>
                <a:spcPts val="0"/>
              </a:spcBef>
              <a:buSzPct val="100000"/>
              <a:defRPr sz="3200"/>
            </a:lvl4pPr>
            <a:lvl5pPr algn="ctr">
              <a:spcBef>
                <a:spcPts val="0"/>
              </a:spcBef>
              <a:buSzPct val="100000"/>
              <a:defRPr sz="3200"/>
            </a:lvl5pPr>
            <a:lvl6pPr algn="ctr">
              <a:spcBef>
                <a:spcPts val="0"/>
              </a:spcBef>
              <a:buSzPct val="100000"/>
              <a:defRPr sz="3200"/>
            </a:lvl6pPr>
            <a:lvl7pPr algn="ctr">
              <a:spcBef>
                <a:spcPts val="0"/>
              </a:spcBef>
              <a:buSzPct val="100000"/>
              <a:defRPr sz="3200"/>
            </a:lvl7pPr>
            <a:lvl8pPr algn="ctr">
              <a:spcBef>
                <a:spcPts val="0"/>
              </a:spcBef>
              <a:buSzPct val="100000"/>
              <a:defRPr sz="3200"/>
            </a:lvl8pPr>
            <a:lvl9pPr algn="ctr">
              <a:spcBef>
                <a:spcPts val="0"/>
              </a:spcBef>
              <a:buSzPct val="100000"/>
              <a:defRPr sz="3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99224"/>
              <a:defRPr sz="4266"/>
            </a:lvl1pPr>
            <a:lvl2pPr>
              <a:spcBef>
                <a:spcPts val="0"/>
              </a:spcBef>
              <a:buSzPct val="99224"/>
              <a:defRPr sz="4266"/>
            </a:lvl2pPr>
            <a:lvl3pPr>
              <a:spcBef>
                <a:spcPts val="0"/>
              </a:spcBef>
              <a:buSzPct val="99224"/>
              <a:defRPr sz="4266"/>
            </a:lvl3pPr>
            <a:lvl4pPr>
              <a:spcBef>
                <a:spcPts val="0"/>
              </a:spcBef>
              <a:buSzPct val="99224"/>
              <a:defRPr sz="4266"/>
            </a:lvl4pPr>
            <a:lvl5pPr>
              <a:spcBef>
                <a:spcPts val="0"/>
              </a:spcBef>
              <a:buSzPct val="99224"/>
              <a:defRPr sz="4266"/>
            </a:lvl5pPr>
            <a:lvl6pPr>
              <a:spcBef>
                <a:spcPts val="0"/>
              </a:spcBef>
              <a:buSzPct val="99224"/>
              <a:defRPr sz="4266"/>
            </a:lvl6pPr>
            <a:lvl7pPr>
              <a:spcBef>
                <a:spcPts val="0"/>
              </a:spcBef>
              <a:buSzPct val="99224"/>
              <a:defRPr sz="4266"/>
            </a:lvl7pPr>
            <a:lvl8pPr>
              <a:spcBef>
                <a:spcPts val="0"/>
              </a:spcBef>
              <a:buSzPct val="99224"/>
              <a:defRPr sz="4266"/>
            </a:lvl8pPr>
            <a:lvl9pPr>
              <a:spcBef>
                <a:spcPts val="0"/>
              </a:spcBef>
              <a:buSzPct val="99224"/>
              <a:defRPr sz="4266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304800" y="1828800"/>
            <a:ext cx="9550400" cy="548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98765"/>
              <a:defRPr sz="2666"/>
            </a:lvl1pPr>
            <a:lvl2pPr>
              <a:spcBef>
                <a:spcPts val="0"/>
              </a:spcBef>
              <a:buSzPct val="98765"/>
              <a:defRPr sz="2666"/>
            </a:lvl2pPr>
            <a:lvl3pPr>
              <a:spcBef>
                <a:spcPts val="0"/>
              </a:spcBef>
              <a:buSzPct val="98765"/>
              <a:defRPr sz="2666"/>
            </a:lvl3pPr>
            <a:lvl4pPr>
              <a:spcBef>
                <a:spcPts val="0"/>
              </a:spcBef>
              <a:buSzPct val="98765"/>
              <a:defRPr sz="2666"/>
            </a:lvl4pPr>
            <a:lvl5pPr>
              <a:spcBef>
                <a:spcPts val="0"/>
              </a:spcBef>
              <a:buSzPct val="98765"/>
              <a:defRPr sz="2666"/>
            </a:lvl5pPr>
            <a:lvl6pPr>
              <a:spcBef>
                <a:spcPts val="0"/>
              </a:spcBef>
              <a:buSzPct val="98765"/>
              <a:defRPr sz="2666"/>
            </a:lvl6pPr>
            <a:lvl7pPr>
              <a:spcBef>
                <a:spcPts val="0"/>
              </a:spcBef>
              <a:buSzPct val="98765"/>
              <a:defRPr sz="2666"/>
            </a:lvl7pPr>
            <a:lvl8pPr>
              <a:spcBef>
                <a:spcPts val="0"/>
              </a:spcBef>
              <a:buSzPct val="98765"/>
              <a:defRPr sz="2666"/>
            </a:lvl8pPr>
            <a:lvl9pPr>
              <a:spcBef>
                <a:spcPts val="0"/>
              </a:spcBef>
              <a:buSzPct val="98765"/>
              <a:defRPr sz="2666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304800" y="304800"/>
            <a:ext cx="95504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99224"/>
              <a:defRPr sz="4266"/>
            </a:lvl1pPr>
            <a:lvl2pPr>
              <a:spcBef>
                <a:spcPts val="0"/>
              </a:spcBef>
              <a:buSzPct val="99224"/>
              <a:defRPr sz="4266"/>
            </a:lvl2pPr>
            <a:lvl3pPr>
              <a:spcBef>
                <a:spcPts val="0"/>
              </a:spcBef>
              <a:buSzPct val="99224"/>
              <a:defRPr sz="4266"/>
            </a:lvl3pPr>
            <a:lvl4pPr>
              <a:spcBef>
                <a:spcPts val="0"/>
              </a:spcBef>
              <a:buSzPct val="99224"/>
              <a:defRPr sz="4266"/>
            </a:lvl4pPr>
            <a:lvl5pPr>
              <a:spcBef>
                <a:spcPts val="0"/>
              </a:spcBef>
              <a:buSzPct val="99224"/>
              <a:defRPr sz="4266"/>
            </a:lvl5pPr>
            <a:lvl6pPr>
              <a:spcBef>
                <a:spcPts val="0"/>
              </a:spcBef>
              <a:buSzPct val="99224"/>
              <a:defRPr sz="4266"/>
            </a:lvl6pPr>
            <a:lvl7pPr>
              <a:spcBef>
                <a:spcPts val="0"/>
              </a:spcBef>
              <a:buSzPct val="99224"/>
              <a:defRPr sz="4266"/>
            </a:lvl7pPr>
            <a:lvl8pPr>
              <a:spcBef>
                <a:spcPts val="0"/>
              </a:spcBef>
              <a:buSzPct val="99224"/>
              <a:defRPr sz="4266"/>
            </a:lvl8pPr>
            <a:lvl9pPr>
              <a:spcBef>
                <a:spcPts val="0"/>
              </a:spcBef>
              <a:buSzPct val="99224"/>
              <a:defRPr sz="4266"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body" idx="1"/>
          </p:nvPr>
        </p:nvSpPr>
        <p:spPr>
          <a:xfrm>
            <a:off x="304800" y="1828800"/>
            <a:ext cx="4470399" cy="548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98765"/>
              <a:defRPr sz="2666"/>
            </a:lvl1pPr>
            <a:lvl2pPr>
              <a:spcBef>
                <a:spcPts val="0"/>
              </a:spcBef>
              <a:buSzPct val="98765"/>
              <a:defRPr sz="2666"/>
            </a:lvl2pPr>
            <a:lvl3pPr>
              <a:spcBef>
                <a:spcPts val="0"/>
              </a:spcBef>
              <a:buSzPct val="98765"/>
              <a:defRPr sz="2666"/>
            </a:lvl3pPr>
            <a:lvl4pPr>
              <a:spcBef>
                <a:spcPts val="0"/>
              </a:spcBef>
              <a:buSzPct val="98765"/>
              <a:defRPr sz="2666"/>
            </a:lvl4pPr>
            <a:lvl5pPr>
              <a:spcBef>
                <a:spcPts val="0"/>
              </a:spcBef>
              <a:buSzPct val="98765"/>
              <a:defRPr sz="2666"/>
            </a:lvl5pPr>
            <a:lvl6pPr>
              <a:spcBef>
                <a:spcPts val="0"/>
              </a:spcBef>
              <a:buSzPct val="98765"/>
              <a:defRPr sz="2666"/>
            </a:lvl6pPr>
            <a:lvl7pPr>
              <a:spcBef>
                <a:spcPts val="0"/>
              </a:spcBef>
              <a:buSzPct val="98765"/>
              <a:defRPr sz="2666"/>
            </a:lvl7pPr>
            <a:lvl8pPr>
              <a:spcBef>
                <a:spcPts val="0"/>
              </a:spcBef>
              <a:buSzPct val="98765"/>
              <a:defRPr sz="2666"/>
            </a:lvl8pPr>
            <a:lvl9pPr>
              <a:spcBef>
                <a:spcPts val="0"/>
              </a:spcBef>
              <a:buSzPct val="98765"/>
              <a:defRPr sz="2666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2"/>
          </p:nvPr>
        </p:nvSpPr>
        <p:spPr>
          <a:xfrm>
            <a:off x="5384800" y="1828800"/>
            <a:ext cx="4470399" cy="548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buSzPct val="98765"/>
              <a:defRPr sz="2666"/>
            </a:lvl1pPr>
            <a:lvl2pPr>
              <a:spcBef>
                <a:spcPts val="0"/>
              </a:spcBef>
              <a:buSzPct val="98765"/>
              <a:defRPr sz="2666"/>
            </a:lvl2pPr>
            <a:lvl3pPr>
              <a:spcBef>
                <a:spcPts val="0"/>
              </a:spcBef>
              <a:buSzPct val="98765"/>
              <a:defRPr sz="2666"/>
            </a:lvl3pPr>
            <a:lvl4pPr>
              <a:spcBef>
                <a:spcPts val="0"/>
              </a:spcBef>
              <a:buSzPct val="98765"/>
              <a:defRPr sz="2666"/>
            </a:lvl4pPr>
            <a:lvl5pPr>
              <a:spcBef>
                <a:spcPts val="0"/>
              </a:spcBef>
              <a:buSzPct val="98765"/>
              <a:defRPr sz="2666"/>
            </a:lvl5pPr>
            <a:lvl6pPr>
              <a:spcBef>
                <a:spcPts val="0"/>
              </a:spcBef>
              <a:buSzPct val="98765"/>
              <a:defRPr sz="2666"/>
            </a:lvl6pPr>
            <a:lvl7pPr>
              <a:spcBef>
                <a:spcPts val="0"/>
              </a:spcBef>
              <a:buSzPct val="98765"/>
              <a:defRPr sz="2666"/>
            </a:lvl7pPr>
            <a:lvl8pPr>
              <a:spcBef>
                <a:spcPts val="0"/>
              </a:spcBef>
              <a:buSzPct val="98765"/>
              <a:defRPr sz="2666"/>
            </a:lvl8pPr>
            <a:lvl9pPr>
              <a:spcBef>
                <a:spcPts val="0"/>
              </a:spcBef>
              <a:buSzPct val="98765"/>
              <a:defRPr sz="2666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304800" y="6705600"/>
            <a:ext cx="9550400" cy="609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SzPct val="100000"/>
              <a:defRPr sz="3200"/>
            </a:lvl1pPr>
            <a:lvl2pPr algn="ctr">
              <a:spcBef>
                <a:spcPts val="0"/>
              </a:spcBef>
              <a:buSzPct val="100000"/>
              <a:defRPr sz="3200"/>
            </a:lvl2pPr>
            <a:lvl3pPr algn="ctr">
              <a:spcBef>
                <a:spcPts val="0"/>
              </a:spcBef>
              <a:buSzPct val="100000"/>
              <a:defRPr sz="3200"/>
            </a:lvl3pPr>
            <a:lvl4pPr algn="ctr">
              <a:spcBef>
                <a:spcPts val="0"/>
              </a:spcBef>
              <a:buSzPct val="100000"/>
              <a:defRPr sz="3200"/>
            </a:lvl4pPr>
            <a:lvl5pPr algn="ctr">
              <a:spcBef>
                <a:spcPts val="0"/>
              </a:spcBef>
              <a:buSzPct val="100000"/>
              <a:defRPr sz="3200"/>
            </a:lvl5pPr>
            <a:lvl6pPr algn="ctr">
              <a:spcBef>
                <a:spcPts val="0"/>
              </a:spcBef>
              <a:buSzPct val="100000"/>
              <a:defRPr sz="3200"/>
            </a:lvl6pPr>
            <a:lvl7pPr algn="ctr">
              <a:spcBef>
                <a:spcPts val="0"/>
              </a:spcBef>
              <a:buSzPct val="100000"/>
              <a:defRPr sz="3200"/>
            </a:lvl7pPr>
            <a:lvl8pPr algn="ctr">
              <a:spcBef>
                <a:spcPts val="0"/>
              </a:spcBef>
              <a:buSzPct val="100000"/>
              <a:defRPr sz="3200"/>
            </a:lvl8pPr>
            <a:lvl9pPr algn="ctr">
              <a:spcBef>
                <a:spcPts val="0"/>
              </a:spcBef>
              <a:buSzPct val="100000"/>
              <a:defRPr sz="3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F%D0%B5%D1%80%D0%BC%D1%8C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://ru.wikipedia.org/wiki/%D0%A1%D0%B2%D1%8F%D1%89%D0%B5%D0%BD%D0%BD%D0%B8%D0%BA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u.wikipedia.org/wiki/%D0%9A%D1%80%D0%B0%D1%81%D0%BD%D0%BE%D1%82%D1%83%D1%80%D1%8C%D0%B8%D0%BD%D1%81%D0%BA" TargetMode="External"/><Relationship Id="rId11" Type="http://schemas.openxmlformats.org/officeDocument/2006/relationships/hyperlink" Target="http://ru.wikipedia.org/wiki/%D0%9A%D1%80%D0%BE%D0%BD%D1%88%D1%82%D0%B0%D0%B4%D1%82" TargetMode="External"/><Relationship Id="rId5" Type="http://schemas.openxmlformats.org/officeDocument/2006/relationships/hyperlink" Target="http://ru.wikipedia.org/wiki/%D0%A3%D1%80%D0%B0%D0%BB" TargetMode="External"/><Relationship Id="rId10" Type="http://schemas.openxmlformats.org/officeDocument/2006/relationships/hyperlink" Target="http://ru.wikipedia.org/wiki/1882_%D0%B3%D0%BE%D0%B4" TargetMode="External"/><Relationship Id="rId4" Type="http://schemas.openxmlformats.org/officeDocument/2006/relationships/hyperlink" Target="http://ru.wikipedia.org/wiki/1859_%D0%B3%D0%BE%D0%B4" TargetMode="External"/><Relationship Id="rId9" Type="http://schemas.openxmlformats.org/officeDocument/2006/relationships/hyperlink" Target="http://ru.wikipedia.org/wiki/%D0%9F%D0%B5%D1%82%D0%B5%D1%80%D0%B1%D1%83%D1%80%D0%B3%D1%81%D0%BA%D0%B8%D0%B9_%D1%83%D0%BD%D0%B8%D0%B2%D0%B5%D1%80%D1%81%D0%B8%D1%82%D0%B5%D1%8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 txBox="1">
            <a:spLocks noGrp="1"/>
          </p:cNvSpPr>
          <p:nvPr>
            <p:ph type="ctrTitle"/>
          </p:nvPr>
        </p:nvSpPr>
        <p:spPr>
          <a:xfrm>
            <a:off x="301625" y="1141225"/>
            <a:ext cx="8232399" cy="225987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7D47D"/>
                </a:solidFill>
                <a:latin typeface="Arial"/>
                <a:ea typeface="Arial"/>
                <a:cs typeface="Arial"/>
                <a:sym typeface="Arial"/>
              </a:rPr>
              <a:t>Изобретение радио А.С.Поповым</a:t>
            </a:r>
          </a:p>
        </p:txBody>
      </p:sp>
      <p:sp>
        <p:nvSpPr>
          <p:cNvPr id="20" name="Shape 20"/>
          <p:cNvSpPr txBox="1">
            <a:spLocks noGrp="1"/>
          </p:cNvSpPr>
          <p:nvPr>
            <p:ph type="subTitle" idx="1"/>
          </p:nvPr>
        </p:nvSpPr>
        <p:spPr>
          <a:xfrm>
            <a:off x="2061975" y="6902075"/>
            <a:ext cx="6138675" cy="42544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ctr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Стартовая презентация учителя</a:t>
            </a:r>
          </a:p>
        </p:txBody>
      </p:sp>
      <p:pic>
        <p:nvPicPr>
          <p:cNvPr id="21" name="Shape 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9150" y="2846900"/>
            <a:ext cx="2741074" cy="3524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45700" y="303375"/>
            <a:ext cx="8179500" cy="2011175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ctr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F7D47D"/>
                </a:solidFill>
                <a:latin typeface="Arial"/>
                <a:ea typeface="Arial"/>
                <a:cs typeface="Arial"/>
                <a:sym typeface="Arial"/>
              </a:rPr>
              <a:t>Ребята! </a:t>
            </a:r>
            <a:br>
              <a:rPr lang="en-US" sz="2666">
                <a:solidFill>
                  <a:srgbClr val="F7D47D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666">
                <a:solidFill>
                  <a:srgbClr val="F7D47D"/>
                </a:solidFill>
                <a:latin typeface="Arial"/>
                <a:ea typeface="Arial"/>
                <a:cs typeface="Arial"/>
                <a:sym typeface="Arial"/>
              </a:rPr>
              <a:t>Вам предлагается поучаствовать в проекте, связанным с жизнью и деятельностью нашего земляка Александра Степановича Попова и его очень важным изобретением для всего человечества!</a:t>
            </a:r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395100" y="3060325"/>
            <a:ext cx="8078950" cy="77470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381000" marR="0" lvl="0" indent="-276577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Clr>
                <a:srgbClr val="DDF21A"/>
              </a:buClr>
              <a:buSzPct val="98765"/>
              <a:buFont typeface="Arial"/>
              <a:buChar char="●"/>
            </a:pPr>
            <a:r>
              <a:rPr lang="en-US" sz="3555">
                <a:solidFill>
                  <a:srgbClr val="DDF21A"/>
                </a:solidFill>
                <a:latin typeface="Arial"/>
                <a:ea typeface="Arial"/>
                <a:cs typeface="Arial"/>
                <a:sym typeface="Arial"/>
              </a:rPr>
              <a:t>Что нас ожидает в проекте?</a:t>
            </a:r>
          </a:p>
        </p:txBody>
      </p:sp>
      <p:sp>
        <p:nvSpPr>
          <p:cNvPr id="28" name="Shape 28"/>
          <p:cNvSpPr txBox="1"/>
          <p:nvPr/>
        </p:nvSpPr>
        <p:spPr>
          <a:xfrm>
            <a:off x="702025" y="3861150"/>
            <a:ext cx="7232274" cy="343814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381000" marR="0" lvl="0" indent="-177800" algn="l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Clr>
                <a:srgbClr val="2014BE"/>
              </a:buClr>
              <a:buSzPct val="100000"/>
              <a:buFont typeface="Arial"/>
              <a:buAutoNum type="arabicPeriod"/>
            </a:pPr>
            <a:r>
              <a:rPr lang="en-US" sz="2000" b="1">
                <a:solidFill>
                  <a:srgbClr val="2014BE"/>
                </a:solidFill>
                <a:latin typeface="Arial"/>
                <a:ea typeface="Arial"/>
                <a:cs typeface="Arial"/>
                <a:sym typeface="Arial"/>
              </a:rPr>
              <a:t>Мы ознакомимся с идеями проекта</a:t>
            </a:r>
          </a:p>
          <a:p>
            <a:pPr marL="381000" marR="0" lvl="0" indent="-177800" algn="l">
              <a:lnSpc>
                <a:spcPct val="120138"/>
              </a:lnSpc>
              <a:spcBef>
                <a:spcPts val="906"/>
              </a:spcBef>
              <a:spcAft>
                <a:spcPts val="0"/>
              </a:spcAft>
              <a:buClr>
                <a:srgbClr val="2014BE"/>
              </a:buClr>
              <a:buSzPct val="100000"/>
              <a:buFont typeface="Arial"/>
              <a:buAutoNum type="arabicPeriod"/>
            </a:pPr>
            <a:r>
              <a:rPr lang="en-US" sz="2000" b="1">
                <a:solidFill>
                  <a:srgbClr val="2014BE"/>
                </a:solidFill>
                <a:latin typeface="Arial"/>
                <a:ea typeface="Arial"/>
                <a:cs typeface="Arial"/>
                <a:sym typeface="Arial"/>
              </a:rPr>
              <a:t>Разделимся на 3 группы по интересам</a:t>
            </a:r>
          </a:p>
          <a:p>
            <a:pPr marL="381000" marR="0" lvl="0" indent="-177800" algn="l">
              <a:lnSpc>
                <a:spcPct val="120138"/>
              </a:lnSpc>
              <a:spcBef>
                <a:spcPts val="906"/>
              </a:spcBef>
              <a:spcAft>
                <a:spcPts val="0"/>
              </a:spcAft>
              <a:buClr>
                <a:srgbClr val="2014BE"/>
              </a:buClr>
              <a:buSzPct val="100000"/>
              <a:buFont typeface="Arial"/>
              <a:buAutoNum type="arabicPeriod"/>
            </a:pPr>
            <a:r>
              <a:rPr lang="en-US" sz="2000" b="1">
                <a:solidFill>
                  <a:srgbClr val="2014BE"/>
                </a:solidFill>
                <a:latin typeface="Arial"/>
                <a:ea typeface="Arial"/>
                <a:cs typeface="Arial"/>
                <a:sym typeface="Arial"/>
              </a:rPr>
              <a:t>Проведем разные исследования в командах</a:t>
            </a:r>
          </a:p>
          <a:p>
            <a:pPr marL="381000" marR="0" lvl="0" indent="-177800" algn="l">
              <a:lnSpc>
                <a:spcPct val="120138"/>
              </a:lnSpc>
              <a:spcBef>
                <a:spcPts val="906"/>
              </a:spcBef>
              <a:spcAft>
                <a:spcPts val="0"/>
              </a:spcAft>
              <a:buClr>
                <a:srgbClr val="2014BE"/>
              </a:buClr>
              <a:buSzPct val="100000"/>
              <a:buFont typeface="Arial"/>
              <a:buAutoNum type="arabicPeriod"/>
            </a:pPr>
            <a:r>
              <a:rPr lang="en-US" sz="2000" b="1">
                <a:solidFill>
                  <a:srgbClr val="2014BE"/>
                </a:solidFill>
                <a:latin typeface="Arial"/>
                <a:ea typeface="Arial"/>
                <a:cs typeface="Arial"/>
                <a:sym typeface="Arial"/>
              </a:rPr>
              <a:t>Съездим на экскурсию в мемориальный дом-музей, расположенный в г. Краснотурьинске</a:t>
            </a:r>
          </a:p>
          <a:p>
            <a:pPr marL="381000" marR="0" lvl="0" indent="-177800" algn="l">
              <a:lnSpc>
                <a:spcPct val="120138"/>
              </a:lnSpc>
              <a:spcBef>
                <a:spcPts val="906"/>
              </a:spcBef>
              <a:spcAft>
                <a:spcPts val="0"/>
              </a:spcAft>
              <a:buClr>
                <a:srgbClr val="2014BE"/>
              </a:buClr>
              <a:buSzPct val="100000"/>
              <a:buFont typeface="Arial"/>
              <a:buAutoNum type="arabicPeriod"/>
            </a:pPr>
            <a:r>
              <a:rPr lang="en-US" sz="2000" b="1">
                <a:solidFill>
                  <a:srgbClr val="2014BE"/>
                </a:solidFill>
                <a:latin typeface="Arial"/>
                <a:ea typeface="Arial"/>
                <a:cs typeface="Arial"/>
                <a:sym typeface="Arial"/>
              </a:rPr>
              <a:t>Все материалы разместим в сети Интернет</a:t>
            </a:r>
          </a:p>
          <a:p>
            <a:pPr marL="381000" marR="0" lvl="0" indent="-177800" algn="l">
              <a:lnSpc>
                <a:spcPct val="120138"/>
              </a:lnSpc>
              <a:spcBef>
                <a:spcPts val="906"/>
              </a:spcBef>
              <a:spcAft>
                <a:spcPts val="0"/>
              </a:spcAft>
              <a:buClr>
                <a:srgbClr val="2014BE"/>
              </a:buClr>
              <a:buSzPct val="100000"/>
              <a:buFont typeface="Arial"/>
              <a:buAutoNum type="arabicPeriod"/>
            </a:pPr>
            <a:r>
              <a:rPr lang="en-US" sz="2000" b="1">
                <a:solidFill>
                  <a:srgbClr val="2014BE"/>
                </a:solidFill>
                <a:latin typeface="Arial"/>
                <a:ea typeface="Arial"/>
                <a:cs typeface="Arial"/>
                <a:sym typeface="Arial"/>
              </a:rPr>
              <a:t>Проведем итоговую конференцию по теме проекта</a:t>
            </a:r>
          </a:p>
          <a:p>
            <a:pPr marL="0" marR="0" indent="0" algn="l">
              <a:lnSpc>
                <a:spcPct val="120138"/>
              </a:lnSpc>
              <a:spcBef>
                <a:spcPts val="906"/>
              </a:spcBef>
              <a:spcAft>
                <a:spcPts val="0"/>
              </a:spcAft>
              <a:buNone/>
            </a:pPr>
            <a:endParaRPr sz="2000">
              <a:solidFill>
                <a:srgbClr val="2F131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345700" y="303375"/>
            <a:ext cx="8179500" cy="124387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44">
                <a:solidFill>
                  <a:srgbClr val="F7D47D"/>
                </a:solidFill>
                <a:latin typeface="Arial"/>
                <a:ea typeface="Arial"/>
                <a:cs typeface="Arial"/>
                <a:sym typeface="Arial"/>
              </a:rPr>
              <a:t>Кто же он, А.С.Попов?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395100" y="1827375"/>
            <a:ext cx="8078950" cy="4970975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0812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22">
                <a:solidFill>
                  <a:srgbClr val="94E2F4"/>
                </a:solidFill>
                <a:latin typeface="Arial"/>
                <a:ea typeface="Arial"/>
                <a:cs typeface="Arial"/>
                <a:sym typeface="Arial"/>
              </a:rPr>
              <a:t>Александр Степанович Попов родился в </a:t>
            </a:r>
            <a:r>
              <a:rPr lang="en-US" sz="2222" u="sng">
                <a:solidFill>
                  <a:srgbClr val="F0B854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1859 году</a:t>
            </a:r>
            <a:r>
              <a:rPr lang="en-US" sz="2222">
                <a:solidFill>
                  <a:srgbClr val="94E2F4"/>
                </a:solidFill>
                <a:latin typeface="Arial"/>
                <a:ea typeface="Arial"/>
                <a:cs typeface="Arial"/>
                <a:sym typeface="Arial"/>
              </a:rPr>
              <a:t> на </a:t>
            </a:r>
            <a:r>
              <a:rPr lang="en-US" sz="2222" u="sng">
                <a:solidFill>
                  <a:srgbClr val="F0B854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Урале</a:t>
            </a:r>
            <a:r>
              <a:rPr lang="en-US" sz="2222">
                <a:solidFill>
                  <a:srgbClr val="94E2F4"/>
                </a:solidFill>
                <a:latin typeface="Arial"/>
                <a:ea typeface="Arial"/>
                <a:cs typeface="Arial"/>
                <a:sym typeface="Arial"/>
              </a:rPr>
              <a:t> в посёлке </a:t>
            </a:r>
            <a:r>
              <a:rPr lang="en-US" sz="2222" u="sng">
                <a:solidFill>
                  <a:srgbClr val="F0B854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Турьинские Рудники</a:t>
            </a:r>
            <a:r>
              <a:rPr lang="en-US" sz="2222">
                <a:solidFill>
                  <a:srgbClr val="94E2F4"/>
                </a:solidFill>
                <a:latin typeface="Arial"/>
                <a:ea typeface="Arial"/>
                <a:cs typeface="Arial"/>
                <a:sym typeface="Arial"/>
              </a:rPr>
              <a:t> (Краснотурьинск). В семье его отца, местного </a:t>
            </a:r>
            <a:r>
              <a:rPr lang="en-US" sz="2222" u="sng">
                <a:solidFill>
                  <a:srgbClr val="F0B854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священника</a:t>
            </a:r>
            <a:r>
              <a:rPr lang="en-US" sz="2222">
                <a:solidFill>
                  <a:srgbClr val="94E2F4"/>
                </a:solidFill>
                <a:latin typeface="Arial"/>
                <a:ea typeface="Arial"/>
                <a:cs typeface="Arial"/>
                <a:sym typeface="Arial"/>
              </a:rPr>
              <a:t>, кроме Александра было ещё 6 человек детей. После окончания общеобразовательных классов </a:t>
            </a:r>
            <a:r>
              <a:rPr lang="en-US" sz="2222" u="sng">
                <a:solidFill>
                  <a:srgbClr val="F0B854"/>
                </a:solidFill>
                <a:latin typeface="Arial"/>
                <a:ea typeface="Arial"/>
                <a:cs typeface="Arial"/>
                <a:sym typeface="Arial"/>
                <a:hlinkClick r:id="rId8"/>
              </a:rPr>
              <a:t>Пермской</a:t>
            </a:r>
            <a:r>
              <a:rPr lang="en-US" sz="2222">
                <a:solidFill>
                  <a:srgbClr val="94E2F4"/>
                </a:solidFill>
                <a:latin typeface="Arial"/>
                <a:ea typeface="Arial"/>
                <a:cs typeface="Arial"/>
                <a:sym typeface="Arial"/>
              </a:rPr>
              <a:t> духовной семинарии Александр успешно сдал вступительные экзамены на физико-математический факультет </a:t>
            </a:r>
            <a:r>
              <a:rPr lang="en-US" sz="2222" u="sng">
                <a:solidFill>
                  <a:srgbClr val="F0B854"/>
                </a:solidFill>
                <a:latin typeface="Arial"/>
                <a:ea typeface="Arial"/>
                <a:cs typeface="Arial"/>
                <a:sym typeface="Arial"/>
                <a:hlinkClick r:id="rId9"/>
              </a:rPr>
              <a:t>Петербургского университета</a:t>
            </a:r>
            <a:r>
              <a:rPr lang="en-US" sz="2222">
                <a:solidFill>
                  <a:srgbClr val="94E2F4"/>
                </a:solidFill>
                <a:latin typeface="Arial"/>
                <a:ea typeface="Arial"/>
                <a:cs typeface="Arial"/>
                <a:sym typeface="Arial"/>
              </a:rPr>
              <a:t>. Успешно окончив университет в </a:t>
            </a:r>
            <a:r>
              <a:rPr lang="en-US" sz="2222" u="sng">
                <a:solidFill>
                  <a:srgbClr val="F0B854"/>
                </a:solidFill>
                <a:latin typeface="Arial"/>
                <a:ea typeface="Arial"/>
                <a:cs typeface="Arial"/>
                <a:sym typeface="Arial"/>
                <a:hlinkClick r:id="rId10"/>
              </a:rPr>
              <a:t>1882 году</a:t>
            </a:r>
            <a:r>
              <a:rPr lang="en-US" sz="2222">
                <a:solidFill>
                  <a:srgbClr val="94E2F4"/>
                </a:solidFill>
                <a:latin typeface="Arial"/>
                <a:ea typeface="Arial"/>
                <a:cs typeface="Arial"/>
                <a:sym typeface="Arial"/>
              </a:rPr>
              <a:t>, А. С. Попов получил приглашение остаться там для подготовки к профессорской деятельности по кафедре физики. Но молодого учёного больше привлекали экспериментальные исследования в области электричества, и он поступил преподавателем физики и электротехники в Минный офицерский класс в </a:t>
            </a:r>
            <a:r>
              <a:rPr lang="en-US" sz="2222" u="sng">
                <a:solidFill>
                  <a:srgbClr val="F0B854"/>
                </a:solidFill>
                <a:latin typeface="Arial"/>
                <a:ea typeface="Arial"/>
                <a:cs typeface="Arial"/>
                <a:sym typeface="Arial"/>
                <a:hlinkClick r:id="rId11"/>
              </a:rPr>
              <a:t>Кронштадте</a:t>
            </a:r>
            <a:r>
              <a:rPr lang="en-US" sz="2222">
                <a:solidFill>
                  <a:srgbClr val="94E2F4"/>
                </a:solidFill>
                <a:latin typeface="Arial"/>
                <a:ea typeface="Arial"/>
                <a:cs typeface="Arial"/>
                <a:sym typeface="Arial"/>
              </a:rPr>
              <a:t>, где имелся хорошо оборудованный физический кабинет.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345700" y="303375"/>
            <a:ext cx="8179500" cy="124387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7D47D"/>
                </a:solidFill>
                <a:latin typeface="Arial"/>
                <a:ea typeface="Arial"/>
                <a:cs typeface="Arial"/>
                <a:sym typeface="Arial"/>
              </a:rPr>
              <a:t>Если Вам интересна эта тема- приглашаем в группу «историки»</a:t>
            </a:r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395100" y="1827375"/>
            <a:ext cx="8078950" cy="4970975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199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55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Вам предстоит:</a:t>
            </a:r>
          </a:p>
          <a:p>
            <a:pPr marL="381000" marR="0" lvl="0" indent="-276577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2F1311"/>
              </a:buClr>
              <a:buSzPct val="98765"/>
              <a:buFont typeface="Arial"/>
              <a:buChar char="●"/>
            </a:pPr>
            <a:r>
              <a:rPr lang="en-US" sz="3555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Подробно изучить биографию изобретателя радио А.С.Попова</a:t>
            </a:r>
          </a:p>
          <a:p>
            <a:pPr marL="381000" marR="0" lvl="0" indent="-276577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2F1311"/>
              </a:buClr>
              <a:buSzPct val="98765"/>
              <a:buFont typeface="Arial"/>
              <a:buChar char="●"/>
            </a:pPr>
            <a:r>
              <a:rPr lang="en-US" sz="3555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Узнать как обычные люди совершают необычные поступки</a:t>
            </a:r>
          </a:p>
          <a:p>
            <a:pPr marL="381000" marR="0" lvl="0" indent="-276577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Clr>
                <a:srgbClr val="2F1311"/>
              </a:buClr>
              <a:buSzPct val="98765"/>
              <a:buFont typeface="Arial"/>
              <a:buChar char="●"/>
            </a:pPr>
            <a:r>
              <a:rPr lang="en-US" sz="3555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Провести экскурсию в музее </a:t>
            </a:r>
          </a:p>
          <a:p>
            <a:pPr marL="0" marR="0" indent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None/>
            </a:pPr>
            <a:r>
              <a:rPr lang="en-US" sz="3555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А. С. Попова, выступив в роли экскурсоводов для всего класса</a:t>
            </a:r>
          </a:p>
          <a:p>
            <a:pPr marL="0" marR="0" indent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None/>
            </a:pPr>
            <a:endParaRPr sz="3555">
              <a:solidFill>
                <a:srgbClr val="2F131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indent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None/>
            </a:pPr>
            <a:endParaRPr sz="3555">
              <a:solidFill>
                <a:srgbClr val="2F131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indent="0" algn="l">
              <a:lnSpc>
                <a:spcPct val="119921"/>
              </a:lnSpc>
              <a:spcBef>
                <a:spcPts val="635"/>
              </a:spcBef>
              <a:spcAft>
                <a:spcPts val="0"/>
              </a:spcAft>
              <a:buNone/>
            </a:pPr>
            <a:endParaRPr sz="3555">
              <a:solidFill>
                <a:srgbClr val="2F131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1" name="Shape 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4150" y="5704400"/>
            <a:ext cx="2624650" cy="189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345700" y="303375"/>
            <a:ext cx="8179500" cy="124387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2013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7D47D"/>
                </a:solidFill>
                <a:latin typeface="Arial"/>
                <a:ea typeface="Arial"/>
                <a:cs typeface="Arial"/>
                <a:sym typeface="Arial"/>
              </a:rPr>
              <a:t>Что из себя представляет простейший радиоприемник?</a:t>
            </a:r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381000" y="2021400"/>
            <a:ext cx="8078950" cy="4808700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200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11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Вам предстоит:</a:t>
            </a:r>
          </a:p>
          <a:p>
            <a:pPr marL="381000" marR="0" lvl="0" indent="-248355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Clr>
                <a:srgbClr val="2F1311"/>
              </a:buClr>
              <a:buSzPct val="100358"/>
              <a:buFont typeface="Arial"/>
              <a:buChar char="●"/>
            </a:pPr>
            <a:r>
              <a:rPr lang="en-US" sz="3111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Изучить устройство и принцип действия простейшего радиоприемника</a:t>
            </a:r>
          </a:p>
          <a:p>
            <a:pPr marL="381000" marR="0" lvl="0" indent="-248355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Clr>
                <a:srgbClr val="2F1311"/>
              </a:buClr>
              <a:buSzPct val="100358"/>
              <a:buFont typeface="Arial"/>
              <a:buChar char="●"/>
            </a:pPr>
            <a:r>
              <a:rPr lang="en-US" sz="3111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Исследовать его работоспособность и продемонстрировать на практике</a:t>
            </a:r>
          </a:p>
          <a:p>
            <a:pPr marL="381000" marR="0" lvl="0" indent="-248355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Clr>
                <a:srgbClr val="2F1311"/>
              </a:buClr>
              <a:buSzPct val="100358"/>
              <a:buFont typeface="Arial"/>
              <a:buChar char="●"/>
            </a:pPr>
            <a:r>
              <a:rPr lang="en-US" sz="3111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Рассказать о проведенных исследованиях на итоговой конференции</a:t>
            </a:r>
          </a:p>
          <a:p>
            <a:pPr marL="0" marR="0" indent="0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None/>
            </a:pPr>
            <a:endParaRPr sz="3111">
              <a:solidFill>
                <a:srgbClr val="2F131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indent="0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None/>
            </a:pPr>
            <a:endParaRPr sz="3111">
              <a:solidFill>
                <a:srgbClr val="2F131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Shape 48"/>
          <p:cNvSpPr txBox="1"/>
          <p:nvPr/>
        </p:nvSpPr>
        <p:spPr>
          <a:xfrm>
            <a:off x="462125" y="6501675"/>
            <a:ext cx="7712074" cy="88757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ctr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DDF21A"/>
                </a:solidFill>
                <a:latin typeface="Arial"/>
                <a:ea typeface="Arial"/>
                <a:cs typeface="Arial"/>
                <a:sym typeface="Arial"/>
              </a:rPr>
              <a:t>Если Вам интересна эта тема- приглашаем в группу «техники»</a:t>
            </a:r>
          </a:p>
        </p:txBody>
      </p:sp>
      <p:pic>
        <p:nvPicPr>
          <p:cNvPr id="49" name="Shape 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80250" y="4370900"/>
            <a:ext cx="2063750" cy="1809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381000" y="500925"/>
            <a:ext cx="8179500" cy="124387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200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11">
                <a:solidFill>
                  <a:srgbClr val="F7D47D"/>
                </a:solidFill>
                <a:latin typeface="Arial"/>
                <a:ea typeface="Arial"/>
                <a:cs typeface="Arial"/>
                <a:sym typeface="Arial"/>
              </a:rPr>
              <a:t>Как постоянное с развитие радиосвязи влияет на жизнь человека в современном обществе?</a:t>
            </a:r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381000" y="2021400"/>
            <a:ext cx="8078950" cy="457057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08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11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Вам предстоит:</a:t>
            </a:r>
          </a:p>
          <a:p>
            <a:pPr marL="381000" marR="0" lvl="0" indent="-220133" algn="l">
              <a:lnSpc>
                <a:spcPct val="107812"/>
              </a:lnSpc>
              <a:spcBef>
                <a:spcPts val="479"/>
              </a:spcBef>
              <a:spcAft>
                <a:spcPts val="0"/>
              </a:spcAft>
              <a:buClr>
                <a:srgbClr val="2F1311"/>
              </a:buClr>
              <a:buSzPct val="98765"/>
              <a:buFont typeface="Arial"/>
              <a:buChar char="●"/>
            </a:pPr>
            <a:r>
              <a:rPr lang="en-US" sz="2666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Изучить динамику развития радиосвязи со времени изобретения и до наших дней</a:t>
            </a:r>
          </a:p>
          <a:p>
            <a:pPr marL="381000" marR="0" lvl="0" indent="-220133" algn="l">
              <a:lnSpc>
                <a:spcPct val="107812"/>
              </a:lnSpc>
              <a:spcBef>
                <a:spcPts val="479"/>
              </a:spcBef>
              <a:spcAft>
                <a:spcPts val="0"/>
              </a:spcAft>
              <a:buClr>
                <a:srgbClr val="2F1311"/>
              </a:buClr>
              <a:buSzPct val="98765"/>
              <a:buFont typeface="Arial"/>
              <a:buChar char="●"/>
            </a:pPr>
            <a:r>
              <a:rPr lang="en-US" sz="2666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Определить роль радиосвязи в современном обществе, где используются различные радиоустройства (от радиоприемника и до сотового телефона) </a:t>
            </a:r>
          </a:p>
          <a:p>
            <a:pPr marL="381000" marR="0" lvl="0" indent="-220133" algn="l">
              <a:lnSpc>
                <a:spcPct val="107812"/>
              </a:lnSpc>
              <a:spcBef>
                <a:spcPts val="479"/>
              </a:spcBef>
              <a:spcAft>
                <a:spcPts val="0"/>
              </a:spcAft>
              <a:buClr>
                <a:srgbClr val="2F1311"/>
              </a:buClr>
              <a:buSzPct val="98765"/>
              <a:buFont typeface="Arial"/>
              <a:buChar char="●"/>
            </a:pPr>
            <a:r>
              <a:rPr lang="en-US" sz="2666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Провести социологический опрос учащихся школы по разным вопросам (например, представляют ли они жизнь без сотового телефона, и т.п.)</a:t>
            </a:r>
          </a:p>
        </p:txBody>
      </p:sp>
      <p:sp>
        <p:nvSpPr>
          <p:cNvPr id="56" name="Shape 56"/>
          <p:cNvSpPr txBox="1"/>
          <p:nvPr/>
        </p:nvSpPr>
        <p:spPr>
          <a:xfrm>
            <a:off x="462125" y="6501675"/>
            <a:ext cx="7712074" cy="88757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ctr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DDF21A"/>
                </a:solidFill>
                <a:latin typeface="Arial"/>
                <a:ea typeface="Arial"/>
                <a:cs typeface="Arial"/>
                <a:sym typeface="Arial"/>
              </a:rPr>
              <a:t>Если Вам интересна эта тема- приглашаем в группу «социологи»</a:t>
            </a:r>
          </a:p>
        </p:txBody>
      </p:sp>
      <p:pic>
        <p:nvPicPr>
          <p:cNvPr id="57" name="Shape 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74000" y="1439325"/>
            <a:ext cx="2032000" cy="20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345700" y="303375"/>
            <a:ext cx="8179500" cy="124387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44">
                <a:solidFill>
                  <a:srgbClr val="F7D47D"/>
                </a:solidFill>
                <a:latin typeface="Arial"/>
                <a:ea typeface="Arial"/>
                <a:cs typeface="Arial"/>
                <a:sym typeface="Arial"/>
              </a:rPr>
              <a:t>Всем Вам предстоит:</a:t>
            </a:r>
          </a:p>
        </p:txBody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102300" y="1700375"/>
            <a:ext cx="8738649" cy="4776949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381000" marR="0" lvl="0" indent="-248355" algn="l">
              <a:lnSpc>
                <a:spcPct val="120089"/>
              </a:lnSpc>
              <a:spcBef>
                <a:spcPts val="0"/>
              </a:spcBef>
              <a:spcAft>
                <a:spcPts val="0"/>
              </a:spcAft>
              <a:buClr>
                <a:srgbClr val="2F1311"/>
              </a:buClr>
              <a:buSzPct val="100358"/>
              <a:buFont typeface="Arial"/>
              <a:buChar char="●"/>
            </a:pPr>
            <a:r>
              <a:rPr lang="en-US" sz="3111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Познакомиться с работами Ваших одноклассников</a:t>
            </a:r>
          </a:p>
          <a:p>
            <a:pPr marL="381000" marR="0" lvl="0" indent="-248355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Clr>
                <a:srgbClr val="2F1311"/>
              </a:buClr>
              <a:buSzPct val="100358"/>
              <a:buFont typeface="Arial"/>
              <a:buChar char="●"/>
            </a:pPr>
            <a:r>
              <a:rPr lang="en-US" sz="3111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Побывать на интересной экскурсии</a:t>
            </a:r>
          </a:p>
          <a:p>
            <a:pPr marL="381000" marR="0" lvl="0" indent="-248355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Clr>
                <a:srgbClr val="2F1311"/>
              </a:buClr>
              <a:buSzPct val="100358"/>
              <a:buFont typeface="Arial"/>
              <a:buChar char="●"/>
            </a:pPr>
            <a:r>
              <a:rPr lang="en-US" sz="3111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Провести интересные исследования</a:t>
            </a:r>
          </a:p>
          <a:p>
            <a:pPr marL="381000" marR="0" lvl="0" indent="-248355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Clr>
                <a:srgbClr val="2F1311"/>
              </a:buClr>
              <a:buSzPct val="100358"/>
              <a:buFont typeface="Arial"/>
              <a:buChar char="●"/>
            </a:pPr>
            <a:r>
              <a:rPr lang="en-US" sz="3111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Поработать с ресурсами сети интернет(поисковые системы, блоги и т.д.)</a:t>
            </a:r>
          </a:p>
          <a:p>
            <a:pPr marL="381000" marR="0" lvl="0" indent="-248355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Clr>
                <a:srgbClr val="2F1311"/>
              </a:buClr>
              <a:buSzPct val="100358"/>
              <a:buFont typeface="Arial"/>
              <a:buChar char="●"/>
            </a:pPr>
            <a:r>
              <a:rPr lang="en-US" sz="3111">
                <a:solidFill>
                  <a:srgbClr val="2F1311"/>
                </a:solidFill>
                <a:latin typeface="Arial"/>
                <a:ea typeface="Arial"/>
                <a:cs typeface="Arial"/>
                <a:sym typeface="Arial"/>
              </a:rPr>
              <a:t>Узнать много нового и поделиться своими впечатлениями и наработанными материалами на итоговой конференции</a:t>
            </a:r>
          </a:p>
          <a:p>
            <a:pPr marL="0" marR="0" indent="0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None/>
            </a:pPr>
            <a:endParaRPr sz="3111">
              <a:solidFill>
                <a:srgbClr val="2F131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indent="0" algn="l">
              <a:lnSpc>
                <a:spcPct val="120089"/>
              </a:lnSpc>
              <a:spcBef>
                <a:spcPts val="563"/>
              </a:spcBef>
              <a:spcAft>
                <a:spcPts val="0"/>
              </a:spcAft>
              <a:buNone/>
            </a:pPr>
            <a:endParaRPr sz="3111">
              <a:solidFill>
                <a:srgbClr val="2F131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Shape 64"/>
          <p:cNvSpPr txBox="1"/>
          <p:nvPr/>
        </p:nvSpPr>
        <p:spPr>
          <a:xfrm>
            <a:off x="941900" y="6820950"/>
            <a:ext cx="7232274" cy="481874"/>
          </a:xfrm>
          <a:prstGeom prst="rect">
            <a:avLst/>
          </a:prstGeom>
          <a:noFill/>
          <a:ln>
            <a:noFill/>
          </a:ln>
        </p:spPr>
        <p:txBody>
          <a:bodyPr lIns="38100" tIns="38100" rIns="38100" bIns="38100" anchor="t" anchorCtr="0">
            <a:noAutofit/>
          </a:bodyPr>
          <a:lstStyle/>
          <a:p>
            <a:pPr marL="0" marR="0" indent="0" algn="ctr">
              <a:lnSpc>
                <a:spcPct val="1197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66">
                <a:solidFill>
                  <a:srgbClr val="DDF21A"/>
                </a:solidFill>
                <a:latin typeface="Arial"/>
                <a:ea typeface="Arial"/>
                <a:cs typeface="Arial"/>
                <a:sym typeface="Arial"/>
              </a:rPr>
              <a:t>Вы уже готовы? Тогда начнем! И успехов!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Custom Theme">
  <a:themeElements>
    <a:clrScheme name="blank">
      <a:dk1>
        <a:srgbClr val="000000"/>
      </a:dk1>
      <a:lt1>
        <a:srgbClr val="FFFFFF"/>
      </a:lt1>
      <a:dk2>
        <a:srgbClr val="073763"/>
      </a:dk2>
      <a:lt2>
        <a:srgbClr val="CFE2F3"/>
      </a:lt2>
      <a:accent1>
        <a:srgbClr val="404040"/>
      </a:accent1>
      <a:accent2>
        <a:srgbClr val="808080"/>
      </a:accent2>
      <a:accent3>
        <a:srgbClr val="C0C0C0"/>
      </a:accent3>
      <a:accent4>
        <a:srgbClr val="396187"/>
      </a:accent4>
      <a:accent5>
        <a:srgbClr val="6B8CAB"/>
      </a:accent5>
      <a:accent6>
        <a:srgbClr val="9DB7CF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B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B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382</Words>
  <Application>Microsoft Office PowerPoint</Application>
  <PresentationFormat>Произвольный</PresentationFormat>
  <Paragraphs>38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Custom Theme</vt:lpstr>
      <vt:lpstr>Изобретение радио А.С.Поповым</vt:lpstr>
      <vt:lpstr>Ребята!  Вам предлагается поучаствовать в проекте, связанным с жизнью и деятельностью нашего земляка Александра Степановича Попова и его очень важным изобретением для всего человечества!</vt:lpstr>
      <vt:lpstr>Кто же он, А.С.Попов?</vt:lpstr>
      <vt:lpstr>Если Вам интересна эта тема- приглашаем в группу «историки»</vt:lpstr>
      <vt:lpstr>Что из себя представляет простейший радиоприемник?</vt:lpstr>
      <vt:lpstr>Как постоянное с развитие радиосвязи влияет на жизнь человека в современном обществе?</vt:lpstr>
      <vt:lpstr>Всем Вам предстоит: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Изобретение радио А.С.Поповым</dc:title>
  <dc:creator>Лаборатория ДО</dc:creator>
  <cp:lastModifiedBy>Лаборатория ДО</cp:lastModifiedBy>
  <cp:revision>1</cp:revision>
  <dcterms:modified xsi:type="dcterms:W3CDTF">2014-08-14T06:35:53Z</dcterms:modified>
</cp:coreProperties>
</file>